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2" r:id="rId3"/>
    <p:sldId id="257" r:id="rId4"/>
    <p:sldId id="258" r:id="rId5"/>
    <p:sldId id="325" r:id="rId6"/>
    <p:sldId id="272" r:id="rId7"/>
    <p:sldId id="295" r:id="rId8"/>
    <p:sldId id="361" r:id="rId9"/>
    <p:sldId id="332" r:id="rId10"/>
    <p:sldId id="289" r:id="rId11"/>
    <p:sldId id="357" r:id="rId12"/>
    <p:sldId id="303" r:id="rId13"/>
    <p:sldId id="280" r:id="rId14"/>
    <p:sldId id="326" r:id="rId15"/>
    <p:sldId id="358" r:id="rId16"/>
    <p:sldId id="317" r:id="rId17"/>
    <p:sldId id="359" r:id="rId18"/>
    <p:sldId id="364" r:id="rId19"/>
    <p:sldId id="298" r:id="rId20"/>
    <p:sldId id="301" r:id="rId21"/>
    <p:sldId id="362" r:id="rId22"/>
    <p:sldId id="335" r:id="rId23"/>
    <p:sldId id="315" r:id="rId24"/>
    <p:sldId id="344" r:id="rId25"/>
    <p:sldId id="345" r:id="rId26"/>
    <p:sldId id="348" r:id="rId27"/>
    <p:sldId id="277" r:id="rId28"/>
    <p:sldId id="331" r:id="rId29"/>
    <p:sldId id="282" r:id="rId30"/>
    <p:sldId id="36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8"/>
    <p:restoredTop sz="68402"/>
  </p:normalViewPr>
  <p:slideViewPr>
    <p:cSldViewPr snapToGrid="0" snapToObjects="1">
      <p:cViewPr varScale="1">
        <p:scale>
          <a:sx n="73" d="100"/>
          <a:sy n="73" d="100"/>
        </p:scale>
        <p:origin x="19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2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86364-5B28-C64A-95FF-2F09BEBE4E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DE08F-06CA-7547-9467-C338EAD0F4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E7530-563C-0C49-A68D-0A0FD339DB5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62364-AF69-3549-A43B-9D151316E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03A0-67FF-B042-A80E-F8356BD75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FEE4C-5EE4-1344-B14B-D56131BA6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8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12BF3-9F20-4247-9E7B-C2A48814FFE0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6859F-5F2A-7B4C-A71A-2B7823AE4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</p:spPr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3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0810" y="4400549"/>
            <a:ext cx="5486400" cy="3600451"/>
          </a:xfrm>
        </p:spPr>
        <p:txBody>
          <a:bodyPr/>
          <a:lstStyle/>
          <a:p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5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5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8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1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0810" y="4400549"/>
            <a:ext cx="5486400" cy="360045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0810" y="4400549"/>
            <a:ext cx="5486400" cy="360045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7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7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8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0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2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85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1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2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72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98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72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7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540"/>
            <a:ext cx="5486400" cy="3600451"/>
          </a:xfrm>
        </p:spPr>
        <p:txBody>
          <a:bodyPr/>
          <a:lstStyle/>
          <a:p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829051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2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859F-5F2A-7B4C-A71A-2B7823AE46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jhg.2016.08.01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gim.2017.3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1E61-8FD5-7948-BAD3-24104DC5B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907166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approaches to classifying genetic variants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2DE7C-D94B-9B48-84C5-20C1E4B5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5005392"/>
            <a:ext cx="6831673" cy="1086237"/>
          </a:xfrm>
        </p:spPr>
        <p:txBody>
          <a:bodyPr/>
          <a:lstStyle/>
          <a:p>
            <a:r>
              <a:rPr lang="en-US" dirty="0"/>
              <a:t>Jen Johnson</a:t>
            </a:r>
          </a:p>
        </p:txBody>
      </p:sp>
    </p:spTree>
    <p:extLst>
      <p:ext uri="{BB962C8B-B14F-4D97-AF65-F5344CB8AC3E}">
        <p14:creationId xmlns:p14="http://schemas.microsoft.com/office/powerpoint/2010/main" val="46486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E7C1-D25C-2347-8DC8-036FDE22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ACMG Guidelines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A03C928-D0A6-1A4B-BE68-DAB01C722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95540"/>
              </p:ext>
            </p:extLst>
          </p:nvPr>
        </p:nvGraphicFramePr>
        <p:xfrm>
          <a:off x="1171075" y="2890923"/>
          <a:ext cx="10748209" cy="210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073">
                  <a:extLst>
                    <a:ext uri="{9D8B030D-6E8A-4147-A177-3AD203B41FA5}">
                      <a16:colId xmlns:a16="http://schemas.microsoft.com/office/drawing/2014/main" val="2564579905"/>
                    </a:ext>
                  </a:extLst>
                </a:gridCol>
                <a:gridCol w="8059136">
                  <a:extLst>
                    <a:ext uri="{9D8B030D-6E8A-4147-A177-3AD203B41FA5}">
                      <a16:colId xmlns:a16="http://schemas.microsoft.com/office/drawing/2014/main" val="4153513950"/>
                    </a:ext>
                  </a:extLst>
                </a:gridCol>
              </a:tblGrid>
              <a:tr h="391129">
                <a:tc>
                  <a:txBody>
                    <a:bodyPr/>
                    <a:lstStyle/>
                    <a:p>
                      <a:r>
                        <a:rPr lang="en-US" sz="2400" dirty="0"/>
                        <a:t>Evidence of Pathogenicity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19222"/>
                  </a:ext>
                </a:extLst>
              </a:tr>
              <a:tr h="1286998">
                <a:tc>
                  <a:txBody>
                    <a:bodyPr/>
                    <a:lstStyle/>
                    <a:p>
                      <a:r>
                        <a:rPr lang="en-US" sz="24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PM2 Absent from controls (or at extremely low frequency if recessive) in Exome Sequencing Project, 1000 Genomes Project, or Exome Aggregation Consortium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90126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30463DAF-15A9-A946-85DC-671D879E87DC}"/>
              </a:ext>
            </a:extLst>
          </p:cNvPr>
          <p:cNvSpPr/>
          <p:nvPr/>
        </p:nvSpPr>
        <p:spPr>
          <a:xfrm>
            <a:off x="8041945" y="3756194"/>
            <a:ext cx="3228567" cy="4330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6214B-C692-8C48-BF2B-C8671DF584E2}"/>
              </a:ext>
            </a:extLst>
          </p:cNvPr>
          <p:cNvSpPr txBox="1"/>
          <p:nvPr/>
        </p:nvSpPr>
        <p:spPr>
          <a:xfrm>
            <a:off x="8181474" y="5775158"/>
            <a:ext cx="2526631" cy="40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Richards </a:t>
            </a:r>
            <a:r>
              <a:rPr lang="en-US" sz="2000" i="1" dirty="0"/>
              <a:t>et al.,</a:t>
            </a:r>
            <a:r>
              <a:rPr lang="en-US" sz="2000" dirty="0"/>
              <a:t> 2015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44DEA-6897-B044-B697-12D1DE7CB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200" dirty="0"/>
              <a:t>Flexible wording leads to inconsistencies.</a:t>
            </a:r>
          </a:p>
        </p:txBody>
      </p:sp>
    </p:spTree>
    <p:extLst>
      <p:ext uri="{BB962C8B-B14F-4D97-AF65-F5344CB8AC3E}">
        <p14:creationId xmlns:p14="http://schemas.microsoft.com/office/powerpoint/2010/main" val="34539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B0CD-2590-1346-9D25-5B49AEDA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ACMG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9917-DC83-6441-A2E4-1B4674DC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Flexible wording leads to inconsistencies.</a:t>
            </a:r>
          </a:p>
          <a:p>
            <a:r>
              <a:rPr lang="en-US" sz="3200" dirty="0"/>
              <a:t>Manual methods are inefficient.</a:t>
            </a:r>
          </a:p>
        </p:txBody>
      </p:sp>
    </p:spTree>
    <p:extLst>
      <p:ext uri="{BB962C8B-B14F-4D97-AF65-F5344CB8AC3E}">
        <p14:creationId xmlns:p14="http://schemas.microsoft.com/office/powerpoint/2010/main" val="313473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1B6A-5390-1848-8654-30957BA7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DD4B4-78B8-A443-BAE4-E4D139F66D06}"/>
              </a:ext>
            </a:extLst>
          </p:cNvPr>
          <p:cNvGrpSpPr/>
          <p:nvPr/>
        </p:nvGrpSpPr>
        <p:grpSpPr>
          <a:xfrm>
            <a:off x="1811991" y="1600200"/>
            <a:ext cx="8274422" cy="3314700"/>
            <a:chOff x="2097741" y="3276600"/>
            <a:chExt cx="8274422" cy="33147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7DC25F-F9C4-9A48-9246-B6E03EA54774}"/>
                </a:ext>
              </a:extLst>
            </p:cNvPr>
            <p:cNvSpPr/>
            <p:nvPr/>
          </p:nvSpPr>
          <p:spPr>
            <a:xfrm>
              <a:off x="2097741" y="3276600"/>
              <a:ext cx="1936376" cy="1219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Training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368DD-AD75-C84E-9E19-7AFEBC0CEF08}"/>
                </a:ext>
              </a:extLst>
            </p:cNvPr>
            <p:cNvSpPr/>
            <p:nvPr/>
          </p:nvSpPr>
          <p:spPr>
            <a:xfrm>
              <a:off x="5358651" y="3288792"/>
              <a:ext cx="1936376" cy="1219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F7BF5-29D2-9946-8A94-269D74115E1A}"/>
                </a:ext>
              </a:extLst>
            </p:cNvPr>
            <p:cNvSpPr/>
            <p:nvPr/>
          </p:nvSpPr>
          <p:spPr>
            <a:xfrm>
              <a:off x="5300382" y="5372100"/>
              <a:ext cx="1936376" cy="1219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BF1A5D-AE33-BD42-B958-FB39AFEF5ED4}"/>
                </a:ext>
              </a:extLst>
            </p:cNvPr>
            <p:cNvSpPr/>
            <p:nvPr/>
          </p:nvSpPr>
          <p:spPr>
            <a:xfrm>
              <a:off x="2097741" y="5372100"/>
              <a:ext cx="1936376" cy="1219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Testing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E1D986-7B20-CC47-9EA5-CB8D2DDE857F}"/>
                </a:ext>
              </a:extLst>
            </p:cNvPr>
            <p:cNvSpPr/>
            <p:nvPr/>
          </p:nvSpPr>
          <p:spPr>
            <a:xfrm>
              <a:off x="8435787" y="5329518"/>
              <a:ext cx="1936376" cy="1219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Classification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BC16002E-F38E-5141-8378-68C38C7B0E7E}"/>
                </a:ext>
              </a:extLst>
            </p:cNvPr>
            <p:cNvSpPr/>
            <p:nvPr/>
          </p:nvSpPr>
          <p:spPr>
            <a:xfrm>
              <a:off x="4201575" y="3643884"/>
              <a:ext cx="1036677" cy="49682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7995C2D-75EF-684C-B377-F54892FDC2AF}"/>
                </a:ext>
              </a:extLst>
            </p:cNvPr>
            <p:cNvSpPr/>
            <p:nvPr/>
          </p:nvSpPr>
          <p:spPr>
            <a:xfrm>
              <a:off x="4188129" y="5739384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18EDFCB-F092-AE44-A411-6A5399D37581}"/>
                </a:ext>
              </a:extLst>
            </p:cNvPr>
            <p:cNvSpPr/>
            <p:nvPr/>
          </p:nvSpPr>
          <p:spPr>
            <a:xfrm>
              <a:off x="7403592" y="5696802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6EF0BB84-FB33-A649-86CE-E557C313BBA1}"/>
                </a:ext>
              </a:extLst>
            </p:cNvPr>
            <p:cNvSpPr/>
            <p:nvPr/>
          </p:nvSpPr>
          <p:spPr>
            <a:xfrm>
              <a:off x="5992905" y="4661647"/>
              <a:ext cx="551330" cy="66787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E099379-8474-2146-A798-B3A077DE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304081"/>
            <a:ext cx="9601200" cy="1167384"/>
          </a:xfrm>
        </p:spPr>
        <p:txBody>
          <a:bodyPr>
            <a:normAutofit/>
          </a:bodyPr>
          <a:lstStyle/>
          <a:p>
            <a:r>
              <a:rPr lang="en-US" sz="3200" dirty="0"/>
              <a:t>Variant Classification can be framed as a machine learning problem.</a:t>
            </a:r>
          </a:p>
        </p:txBody>
      </p:sp>
    </p:spTree>
    <p:extLst>
      <p:ext uri="{BB962C8B-B14F-4D97-AF65-F5344CB8AC3E}">
        <p14:creationId xmlns:p14="http://schemas.microsoft.com/office/powerpoint/2010/main" val="187256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243B-2415-1C44-8D35-74528BE4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F6B5E-D604-194B-94E0-0DAF2720108D}"/>
              </a:ext>
            </a:extLst>
          </p:cNvPr>
          <p:cNvSpPr txBox="1"/>
          <p:nvPr/>
        </p:nvSpPr>
        <p:spPr>
          <a:xfrm>
            <a:off x="8061158" y="5723613"/>
            <a:ext cx="4130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Ioannidis </a:t>
            </a:r>
            <a:r>
              <a:rPr lang="en-US" sz="2000" i="1" dirty="0"/>
              <a:t>et al.,</a:t>
            </a:r>
            <a:r>
              <a:rPr lang="en-US" sz="2000" dirty="0"/>
              <a:t> 2016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williamkoehrsen</a:t>
            </a:r>
            <a:r>
              <a:rPr lang="en-US" sz="1400" dirty="0"/>
              <a:t>/random-forest-simple-explanation-377895a60d2d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3D2AD5E-FDEB-BA43-AF8B-29DACBBEE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0073" y="1172076"/>
            <a:ext cx="5974347" cy="4480760"/>
          </a:xfrm>
        </p:spPr>
      </p:pic>
    </p:spTree>
    <p:extLst>
      <p:ext uri="{BB962C8B-B14F-4D97-AF65-F5344CB8AC3E}">
        <p14:creationId xmlns:p14="http://schemas.microsoft.com/office/powerpoint/2010/main" val="105283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0CF5-1507-894D-8BC7-2F26AE27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C6A34-BFD8-FC48-98B7-1039E4E6E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43209" cy="3581400"/>
          </a:xfrm>
        </p:spPr>
        <p:txBody>
          <a:bodyPr>
            <a:normAutofit/>
          </a:bodyPr>
          <a:lstStyle/>
          <a:p>
            <a:r>
              <a:rPr lang="en-US" sz="3200" dirty="0"/>
              <a:t>Considers Biochemical aka “Damaging Variant” Data</a:t>
            </a:r>
          </a:p>
          <a:p>
            <a:r>
              <a:rPr lang="en-US" sz="3200" dirty="0"/>
              <a:t>Primarily answers the first question: Does the variant alter the function of the gene?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41D13-8534-9E46-9211-86D8E4F5B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" t="7680" r="3255" b="2805"/>
          <a:stretch/>
        </p:blipFill>
        <p:spPr>
          <a:xfrm>
            <a:off x="6909369" y="1428750"/>
            <a:ext cx="4322080" cy="46126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18613C-A8FC-5341-9E4D-0EFDBCB16F70}"/>
              </a:ext>
            </a:extLst>
          </p:cNvPr>
          <p:cNvGrpSpPr/>
          <p:nvPr/>
        </p:nvGrpSpPr>
        <p:grpSpPr>
          <a:xfrm>
            <a:off x="7937424" y="2286000"/>
            <a:ext cx="641799" cy="892107"/>
            <a:chOff x="12348060" y="2025987"/>
            <a:chExt cx="945415" cy="152403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4E16DD6-E3B4-9046-A8EC-0D33AE59523E}"/>
                </a:ext>
              </a:extLst>
            </p:cNvPr>
            <p:cNvCxnSpPr>
              <a:cxnSpLocks/>
            </p:cNvCxnSpPr>
            <p:nvPr/>
          </p:nvCxnSpPr>
          <p:spPr>
            <a:xfrm>
              <a:off x="12348060" y="2025987"/>
              <a:ext cx="945415" cy="152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52E683-3450-F642-A3DE-25C0E024D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48060" y="2025987"/>
              <a:ext cx="945415" cy="14702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3AF2C1-D7E6-1444-97FD-5F2FEA1691D7}"/>
              </a:ext>
            </a:extLst>
          </p:cNvPr>
          <p:cNvGrpSpPr/>
          <p:nvPr/>
        </p:nvGrpSpPr>
        <p:grpSpPr>
          <a:xfrm>
            <a:off x="9286378" y="2022543"/>
            <a:ext cx="641799" cy="892107"/>
            <a:chOff x="12348060" y="2025987"/>
            <a:chExt cx="945415" cy="15240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61830E-EC5D-AF46-B577-6CAF6B703AAC}"/>
                </a:ext>
              </a:extLst>
            </p:cNvPr>
            <p:cNvCxnSpPr>
              <a:cxnSpLocks/>
            </p:cNvCxnSpPr>
            <p:nvPr/>
          </p:nvCxnSpPr>
          <p:spPr>
            <a:xfrm>
              <a:off x="12348060" y="2025987"/>
              <a:ext cx="945415" cy="152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0D4A69-CB3E-F24B-9839-74257D7117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48060" y="2025987"/>
              <a:ext cx="945415" cy="14702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731A-61AD-4445-8001-408E458F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Goals: Hybrid Classification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E4D37D8-CE28-AD40-9609-C48B753333F7}"/>
              </a:ext>
            </a:extLst>
          </p:cNvPr>
          <p:cNvSpPr txBox="1">
            <a:spLocks/>
          </p:cNvSpPr>
          <p:nvPr/>
        </p:nvSpPr>
        <p:spPr>
          <a:xfrm>
            <a:off x="6172200" y="1801494"/>
            <a:ext cx="5257800" cy="452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Machine Learning</a:t>
            </a:r>
          </a:p>
          <a:p>
            <a:pPr lvl="1"/>
            <a:r>
              <a:rPr lang="en-US" sz="3200" dirty="0"/>
              <a:t>Use a large volume of data to extract trends</a:t>
            </a:r>
          </a:p>
          <a:p>
            <a:pPr lvl="1"/>
            <a:r>
              <a:rPr lang="en-US" sz="3200" dirty="0"/>
              <a:t>Use computational methods to increase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74842-0869-4F43-9B0A-1D3A4247EE52}"/>
              </a:ext>
            </a:extLst>
          </p:cNvPr>
          <p:cNvSpPr txBox="1">
            <a:spLocks/>
          </p:cNvSpPr>
          <p:nvPr/>
        </p:nvSpPr>
        <p:spPr>
          <a:xfrm>
            <a:off x="1312977" y="1801494"/>
            <a:ext cx="4600575" cy="5056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ACMG Guidelines</a:t>
            </a:r>
          </a:p>
          <a:p>
            <a:pPr lvl="1"/>
            <a:r>
              <a:rPr lang="en-US" sz="3200" dirty="0"/>
              <a:t>Address population data in addition to ”damaging variant” data</a:t>
            </a:r>
          </a:p>
          <a:p>
            <a:pPr lvl="1"/>
            <a:r>
              <a:rPr lang="en-US" sz="3200" dirty="0"/>
              <a:t>Retain flexibility and subtlety of differential weighting of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11930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E82B-4335-EE4F-950F-27A876E2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9380"/>
          </a:xfrm>
        </p:spPr>
        <p:txBody>
          <a:bodyPr/>
          <a:lstStyle/>
          <a:p>
            <a:r>
              <a:rPr lang="en-US" dirty="0"/>
              <a:t>Probabilistic Soft Logic: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EBFFD-9424-DC42-BB07-AF37234887EE}"/>
              </a:ext>
            </a:extLst>
          </p:cNvPr>
          <p:cNvSpPr txBox="1"/>
          <p:nvPr/>
        </p:nvSpPr>
        <p:spPr>
          <a:xfrm>
            <a:off x="8181474" y="5775158"/>
            <a:ext cx="286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Kimmig</a:t>
            </a:r>
            <a:r>
              <a:rPr lang="en-US" sz="2000" dirty="0"/>
              <a:t> </a:t>
            </a:r>
            <a:r>
              <a:rPr lang="en-US" sz="2000" i="1" dirty="0"/>
              <a:t>et al.,</a:t>
            </a:r>
            <a:r>
              <a:rPr lang="en-US" sz="2000" dirty="0"/>
              <a:t> 2012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853351-6CA6-064F-83C5-13D4774AFE30}"/>
              </a:ext>
            </a:extLst>
          </p:cNvPr>
          <p:cNvSpPr txBox="1">
            <a:spLocks/>
          </p:cNvSpPr>
          <p:nvPr/>
        </p:nvSpPr>
        <p:spPr>
          <a:xfrm>
            <a:off x="1017179" y="3557125"/>
            <a:ext cx="11111023" cy="87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Knows(A, B) &amp; Knows(B, C) &amp; (A != C) &gt;&gt; Knows(A, C)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662570-DD7F-1948-A995-8802D85644E8}"/>
              </a:ext>
            </a:extLst>
          </p:cNvPr>
          <p:cNvSpPr txBox="1">
            <a:spLocks/>
          </p:cNvSpPr>
          <p:nvPr/>
        </p:nvSpPr>
        <p:spPr>
          <a:xfrm>
            <a:off x="1017179" y="4428995"/>
            <a:ext cx="11111023" cy="87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Lives(A, L1) &amp; Lives(B, L1) &amp; (A != B) &gt;&gt; Knows(A, B)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D5CF0C-B0AF-274E-93D8-9987FB25F4FD}"/>
              </a:ext>
            </a:extLst>
          </p:cNvPr>
          <p:cNvSpPr txBox="1">
            <a:spLocks/>
          </p:cNvSpPr>
          <p:nvPr/>
        </p:nvSpPr>
        <p:spPr>
          <a:xfrm>
            <a:off x="1017179" y="1997180"/>
            <a:ext cx="11111023" cy="155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Framework for inferring knowledge from a logic network</a:t>
            </a:r>
          </a:p>
          <a:p>
            <a:pPr marL="0" indent="0">
              <a:buNone/>
            </a:pPr>
            <a:r>
              <a:rPr lang="en-US" sz="3200" dirty="0"/>
              <a:t>Rules for inferring relationships:</a:t>
            </a:r>
          </a:p>
        </p:txBody>
      </p:sp>
    </p:spTree>
    <p:extLst>
      <p:ext uri="{BB962C8B-B14F-4D97-AF65-F5344CB8AC3E}">
        <p14:creationId xmlns:p14="http://schemas.microsoft.com/office/powerpoint/2010/main" val="9165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D90C6F4-51B0-584C-91E1-CB018F8AD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1" r="15883" b="36244"/>
          <a:stretch/>
        </p:blipFill>
        <p:spPr>
          <a:xfrm>
            <a:off x="3078480" y="1224329"/>
            <a:ext cx="7193280" cy="5033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9CF5F-BF57-5246-935B-01E7306D2D44}"/>
              </a:ext>
            </a:extLst>
          </p:cNvPr>
          <p:cNvSpPr txBox="1"/>
          <p:nvPr/>
        </p:nvSpPr>
        <p:spPr>
          <a:xfrm>
            <a:off x="1113925" y="6230355"/>
            <a:ext cx="286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Nykamp</a:t>
            </a:r>
            <a:r>
              <a:rPr lang="en-US" sz="2000" dirty="0"/>
              <a:t> </a:t>
            </a:r>
            <a:r>
              <a:rPr lang="en-US" sz="2000" i="1" dirty="0"/>
              <a:t>et al.,</a:t>
            </a:r>
            <a:r>
              <a:rPr lang="en-US" sz="2000" dirty="0"/>
              <a:t> 2017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2133AE-9B53-BB40-A56F-69D9A232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9380"/>
          </a:xfrm>
        </p:spPr>
        <p:txBody>
          <a:bodyPr/>
          <a:lstStyle/>
          <a:p>
            <a:r>
              <a:rPr lang="en-US" dirty="0" err="1"/>
              <a:t>Sherloc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A03C928-D0A6-1A4B-BE68-DAB01C7226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3925" y="434494"/>
          <a:ext cx="10697293" cy="1487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358">
                  <a:extLst>
                    <a:ext uri="{9D8B030D-6E8A-4147-A177-3AD203B41FA5}">
                      <a16:colId xmlns:a16="http://schemas.microsoft.com/office/drawing/2014/main" val="2564579905"/>
                    </a:ext>
                  </a:extLst>
                </a:gridCol>
                <a:gridCol w="9217935">
                  <a:extLst>
                    <a:ext uri="{9D8B030D-6E8A-4147-A177-3AD203B41FA5}">
                      <a16:colId xmlns:a16="http://schemas.microsoft.com/office/drawing/2014/main" val="4153513950"/>
                    </a:ext>
                  </a:extLst>
                </a:gridCol>
              </a:tblGrid>
              <a:tr h="327930">
                <a:tc>
                  <a:txBody>
                    <a:bodyPr/>
                    <a:lstStyle/>
                    <a:p>
                      <a:r>
                        <a:rPr lang="en-US" dirty="0"/>
                        <a:t>Evidence of Pathogenicity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19222"/>
                  </a:ext>
                </a:extLst>
              </a:tr>
              <a:tr h="847583"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PM2 Absent from controls (or at extremely low frequency if recessive) in Exome Sequencing Project, 1000 Genomes Project, or Exome Aggregation Consortium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90126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30463DAF-15A9-A946-85DC-671D879E87DC}"/>
              </a:ext>
            </a:extLst>
          </p:cNvPr>
          <p:cNvSpPr/>
          <p:nvPr/>
        </p:nvSpPr>
        <p:spPr>
          <a:xfrm>
            <a:off x="5765633" y="1092600"/>
            <a:ext cx="2374231" cy="3368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6214B-C692-8C48-BF2B-C8671DF584E2}"/>
              </a:ext>
            </a:extLst>
          </p:cNvPr>
          <p:cNvSpPr txBox="1"/>
          <p:nvPr/>
        </p:nvSpPr>
        <p:spPr>
          <a:xfrm>
            <a:off x="1113925" y="5821281"/>
            <a:ext cx="2526631" cy="40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Richards </a:t>
            </a:r>
            <a:r>
              <a:rPr lang="en-US" sz="2000" i="1" dirty="0"/>
              <a:t>et al.,</a:t>
            </a:r>
            <a:r>
              <a:rPr lang="en-US" sz="2000" dirty="0"/>
              <a:t> 2015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D90C6F4-51B0-584C-91E1-CB018F8AD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1" r="15883" b="36244"/>
          <a:stretch/>
        </p:blipFill>
        <p:spPr>
          <a:xfrm>
            <a:off x="5372100" y="2101758"/>
            <a:ext cx="6439118" cy="4505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9CF5F-BF57-5246-935B-01E7306D2D44}"/>
              </a:ext>
            </a:extLst>
          </p:cNvPr>
          <p:cNvSpPr txBox="1"/>
          <p:nvPr/>
        </p:nvSpPr>
        <p:spPr>
          <a:xfrm>
            <a:off x="1113925" y="6230355"/>
            <a:ext cx="286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Nykamp</a:t>
            </a:r>
            <a:r>
              <a:rPr lang="en-US" sz="2000" dirty="0"/>
              <a:t> </a:t>
            </a:r>
            <a:r>
              <a:rPr lang="en-US" sz="2000" i="1" dirty="0"/>
              <a:t>et al.,</a:t>
            </a:r>
            <a:r>
              <a:rPr lang="en-US" sz="2000" dirty="0"/>
              <a:t> 2017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23FC149-EF9B-CE4D-B9FB-EFC1E87CA095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4699905" y="2101680"/>
            <a:ext cx="2925040" cy="1580649"/>
          </a:xfrm>
          <a:prstGeom prst="bentConnector4">
            <a:avLst>
              <a:gd name="adj1" fmla="val 11492"/>
              <a:gd name="adj2" fmla="val 1144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5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E7C1-D25C-2347-8DC8-036FDE22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3" y="920262"/>
            <a:ext cx="9601200" cy="931985"/>
          </a:xfrm>
        </p:spPr>
        <p:txBody>
          <a:bodyPr/>
          <a:lstStyle/>
          <a:p>
            <a:r>
              <a:rPr lang="en-US" dirty="0"/>
              <a:t>Mode of Inheritance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A5E116F-F809-1447-A6BF-6D80AA618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870" y="2079241"/>
                <a:ext cx="5765300" cy="12970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/>
                  <a:t>Disease Prevalence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𝐶𝑎𝑢𝑠𝑎𝑡𝑖𝑣𝑒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𝐴𝑙𝑙𝑒𝑙𝑒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𝐹𝑟𝑒𝑞𝑢𝑒𝑛𝑐𝑖𝑒𝑠</m:t>
                        </m:r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3A5E116F-F809-1447-A6BF-6D80AA618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70" y="2079241"/>
                <a:ext cx="5765300" cy="1297005"/>
              </a:xfrm>
              <a:prstGeom prst="rect">
                <a:avLst/>
              </a:prstGeom>
              <a:blipFill>
                <a:blip r:embed="rId3"/>
                <a:stretch>
                  <a:fillRect l="-10330" t="-24272" b="-6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68F3C4B-0BEC-6A47-A847-A599DB773233}"/>
              </a:ext>
            </a:extLst>
          </p:cNvPr>
          <p:cNvSpPr/>
          <p:nvPr/>
        </p:nvSpPr>
        <p:spPr>
          <a:xfrm>
            <a:off x="3212125" y="3765298"/>
            <a:ext cx="1219200" cy="112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85FD77-4BB6-E145-B011-7489AD45269D}"/>
              </a:ext>
            </a:extLst>
          </p:cNvPr>
          <p:cNvSpPr/>
          <p:nvPr/>
        </p:nvSpPr>
        <p:spPr>
          <a:xfrm>
            <a:off x="3206261" y="4890714"/>
            <a:ext cx="1219200" cy="112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C41E0D-3D65-CC44-A8EF-55D9EE06D678}"/>
              </a:ext>
            </a:extLst>
          </p:cNvPr>
          <p:cNvCxnSpPr>
            <a:cxnSpLocks/>
          </p:cNvCxnSpPr>
          <p:nvPr/>
        </p:nvCxnSpPr>
        <p:spPr>
          <a:xfrm>
            <a:off x="2332892" y="6016129"/>
            <a:ext cx="296593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FED78F-C12D-024F-8939-9C1B4D769F5A}"/>
              </a:ext>
            </a:extLst>
          </p:cNvPr>
          <p:cNvCxnSpPr/>
          <p:nvPr/>
        </p:nvCxnSpPr>
        <p:spPr>
          <a:xfrm flipV="1">
            <a:off x="2625970" y="3460498"/>
            <a:ext cx="0" cy="26025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CA5ADF-F0D0-174B-A0BB-2F03A53283CD}"/>
              </a:ext>
            </a:extLst>
          </p:cNvPr>
          <p:cNvSpPr txBox="1"/>
          <p:nvPr/>
        </p:nvSpPr>
        <p:spPr>
          <a:xfrm rot="16200000">
            <a:off x="1267319" y="4553649"/>
            <a:ext cx="220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Prevalence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7B26BA-65B3-6A44-9016-E7A6CAFB4BE6}"/>
              </a:ext>
            </a:extLst>
          </p:cNvPr>
          <p:cNvSpPr txBox="1"/>
          <p:nvPr/>
        </p:nvSpPr>
        <p:spPr>
          <a:xfrm>
            <a:off x="3292508" y="5268755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A91B38-34B9-B948-9131-AD9DE3B67F39}"/>
              </a:ext>
            </a:extLst>
          </p:cNvPr>
          <p:cNvSpPr txBox="1"/>
          <p:nvPr/>
        </p:nvSpPr>
        <p:spPr>
          <a:xfrm>
            <a:off x="3327678" y="41520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Variant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DD360-2983-EB42-82FA-8053729D674B}"/>
              </a:ext>
            </a:extLst>
          </p:cNvPr>
          <p:cNvSpPr txBox="1"/>
          <p:nvPr/>
        </p:nvSpPr>
        <p:spPr>
          <a:xfrm>
            <a:off x="3269062" y="613626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2D51047-F76C-954D-9C31-8206CABAF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01700"/>
              </p:ext>
            </p:extLst>
          </p:nvPr>
        </p:nvGraphicFramePr>
        <p:xfrm>
          <a:off x="8235055" y="5026481"/>
          <a:ext cx="1546728" cy="1223212"/>
        </p:xfrm>
        <a:graphic>
          <a:graphicData uri="http://schemas.openxmlformats.org/drawingml/2006/table">
            <a:tbl>
              <a:tblPr firstRow="1">
                <a:tableStyleId>{69CF1AB2-1976-4502-BF36-3FF5EA218861}</a:tableStyleId>
              </a:tblPr>
              <a:tblGrid>
                <a:gridCol w="773364">
                  <a:extLst>
                    <a:ext uri="{9D8B030D-6E8A-4147-A177-3AD203B41FA5}">
                      <a16:colId xmlns:a16="http://schemas.microsoft.com/office/drawing/2014/main" val="3401682019"/>
                    </a:ext>
                  </a:extLst>
                </a:gridCol>
                <a:gridCol w="773364">
                  <a:extLst>
                    <a:ext uri="{9D8B030D-6E8A-4147-A177-3AD203B41FA5}">
                      <a16:colId xmlns:a16="http://schemas.microsoft.com/office/drawing/2014/main" val="2268368015"/>
                    </a:ext>
                  </a:extLst>
                </a:gridCol>
              </a:tblGrid>
              <a:tr h="6116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11738"/>
                  </a:ext>
                </a:extLst>
              </a:tr>
              <a:tr h="6116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63968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69B4A17-729C-D948-A9CE-A50BAFE54EBA}"/>
              </a:ext>
            </a:extLst>
          </p:cNvPr>
          <p:cNvSpPr txBox="1"/>
          <p:nvPr/>
        </p:nvSpPr>
        <p:spPr>
          <a:xfrm>
            <a:off x="8235055" y="4517146"/>
            <a:ext cx="15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A		 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FFC742-DFF6-9249-B898-9D3CA5B1863C}"/>
              </a:ext>
            </a:extLst>
          </p:cNvPr>
          <p:cNvSpPr txBox="1"/>
          <p:nvPr/>
        </p:nvSpPr>
        <p:spPr>
          <a:xfrm>
            <a:off x="7633475" y="5150809"/>
            <a:ext cx="60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A	</a:t>
            </a:r>
          </a:p>
          <a:p>
            <a:r>
              <a:rPr lang="en-US" dirty="0"/>
              <a:t>   a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ED14F54-4503-DD4E-8C6A-1D28F5693BE2}"/>
              </a:ext>
            </a:extLst>
          </p:cNvPr>
          <p:cNvSpPr txBox="1">
            <a:spLocks/>
          </p:cNvSpPr>
          <p:nvPr/>
        </p:nvSpPr>
        <p:spPr>
          <a:xfrm>
            <a:off x="6986954" y="1852247"/>
            <a:ext cx="4758344" cy="2545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Recessive variants have a higher allele frequency in the population because only homozygous individuals are acted on by natural selection.</a:t>
            </a:r>
          </a:p>
        </p:txBody>
      </p:sp>
    </p:spTree>
    <p:extLst>
      <p:ext uri="{BB962C8B-B14F-4D97-AF65-F5344CB8AC3E}">
        <p14:creationId xmlns:p14="http://schemas.microsoft.com/office/powerpoint/2010/main" val="162868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B84C-0A45-1A4A-905E-03B258D1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Genetic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25B9C-4509-3F46-9295-AEE687B3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385" y="2164154"/>
            <a:ext cx="4201815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5 Tier-system</a:t>
            </a:r>
          </a:p>
          <a:p>
            <a:pPr lvl="1"/>
            <a:r>
              <a:rPr lang="en-US" sz="3200" dirty="0"/>
              <a:t>Benign</a:t>
            </a:r>
          </a:p>
          <a:p>
            <a:pPr lvl="1"/>
            <a:r>
              <a:rPr lang="en-US" sz="3200" dirty="0"/>
              <a:t>Likely Benign</a:t>
            </a:r>
          </a:p>
          <a:p>
            <a:pPr lvl="1"/>
            <a:r>
              <a:rPr lang="en-US" sz="3200" dirty="0"/>
              <a:t>Unknown </a:t>
            </a:r>
          </a:p>
          <a:p>
            <a:pPr lvl="1"/>
            <a:r>
              <a:rPr lang="en-US" sz="3200" dirty="0"/>
              <a:t>Likely Pathogenic</a:t>
            </a:r>
          </a:p>
          <a:p>
            <a:pPr lvl="1"/>
            <a:r>
              <a:rPr lang="en-US" sz="3200" dirty="0"/>
              <a:t>Pathogenic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35C287-BCEE-4941-8E0D-3FBAD81CD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9" r="4810"/>
          <a:stretch/>
        </p:blipFill>
        <p:spPr>
          <a:xfrm>
            <a:off x="1005486" y="1818635"/>
            <a:ext cx="5756925" cy="3956523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AE5D83B7-5972-1441-B196-E140C03931EE}"/>
              </a:ext>
            </a:extLst>
          </p:cNvPr>
          <p:cNvSpPr/>
          <p:nvPr/>
        </p:nvSpPr>
        <p:spPr>
          <a:xfrm>
            <a:off x="6506310" y="2257938"/>
            <a:ext cx="1179075" cy="3077915"/>
          </a:xfrm>
          <a:prstGeom prst="leftBrac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12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7312-9BE8-5142-B383-E8E3570F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67154"/>
            <a:ext cx="9601200" cy="1485900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9439A-ABBA-DB4C-ADA4-90AEAFDCE3FE}"/>
              </a:ext>
            </a:extLst>
          </p:cNvPr>
          <p:cNvSpPr txBox="1"/>
          <p:nvPr/>
        </p:nvSpPr>
        <p:spPr>
          <a:xfrm>
            <a:off x="2041277" y="2411173"/>
            <a:ext cx="9000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allele frequency observed in a large population provides more confidence in the estimate of allele frequency…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F7095-726A-0741-997F-71F9DF119A12}"/>
              </a:ext>
            </a:extLst>
          </p:cNvPr>
          <p:cNvSpPr txBox="1"/>
          <p:nvPr/>
        </p:nvSpPr>
        <p:spPr>
          <a:xfrm>
            <a:off x="4674575" y="4032005"/>
            <a:ext cx="468044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… than an allele frequency observed in a small population.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5176C-22C6-434B-AC64-E84D65A453FE}"/>
              </a:ext>
            </a:extLst>
          </p:cNvPr>
          <p:cNvSpPr/>
          <p:nvPr/>
        </p:nvSpPr>
        <p:spPr>
          <a:xfrm>
            <a:off x="1547446" y="1710103"/>
            <a:ext cx="9425354" cy="4643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14E0C-9794-AD46-A3F0-DEC5B7EEBA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3925" y="434494"/>
          <a:ext cx="10697293" cy="1487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358">
                  <a:extLst>
                    <a:ext uri="{9D8B030D-6E8A-4147-A177-3AD203B41FA5}">
                      <a16:colId xmlns:a16="http://schemas.microsoft.com/office/drawing/2014/main" val="2564579905"/>
                    </a:ext>
                  </a:extLst>
                </a:gridCol>
                <a:gridCol w="9217935">
                  <a:extLst>
                    <a:ext uri="{9D8B030D-6E8A-4147-A177-3AD203B41FA5}">
                      <a16:colId xmlns:a16="http://schemas.microsoft.com/office/drawing/2014/main" val="4153513950"/>
                    </a:ext>
                  </a:extLst>
                </a:gridCol>
              </a:tblGrid>
              <a:tr h="327930">
                <a:tc>
                  <a:txBody>
                    <a:bodyPr/>
                    <a:lstStyle/>
                    <a:p>
                      <a:r>
                        <a:rPr lang="en-US" dirty="0"/>
                        <a:t>Evidence of Pathogenicity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19222"/>
                  </a:ext>
                </a:extLst>
              </a:tr>
              <a:tr h="847583"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PM2 Absent from controls (or at extremely low frequency if recessive) in Exome Sequencing Project, 1000 Genomes Project, or Exome Aggregation Consortium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90126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52DCAB8-67D0-254E-B95F-8CEA804DFB26}"/>
              </a:ext>
            </a:extLst>
          </p:cNvPr>
          <p:cNvSpPr/>
          <p:nvPr/>
        </p:nvSpPr>
        <p:spPr>
          <a:xfrm>
            <a:off x="5765633" y="1092600"/>
            <a:ext cx="2374231" cy="3368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C1EA60-CB3A-C84D-BE99-CBCF7B0CA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1" r="15883" b="36244"/>
          <a:stretch/>
        </p:blipFill>
        <p:spPr>
          <a:xfrm>
            <a:off x="5372100" y="2101758"/>
            <a:ext cx="6439118" cy="4505532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A029B94-27BD-E942-ACDD-F735BCC90C96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>
            <a:off x="4699905" y="2101680"/>
            <a:ext cx="2925040" cy="1580649"/>
          </a:xfrm>
          <a:prstGeom prst="bentConnector4">
            <a:avLst>
              <a:gd name="adj1" fmla="val 11492"/>
              <a:gd name="adj2" fmla="val 1144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1DBE362-ECFF-2E44-B8CB-7F9AF4EFD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4" t="7680" r="3255" b="2805"/>
          <a:stretch/>
        </p:blipFill>
        <p:spPr>
          <a:xfrm>
            <a:off x="1248778" y="3151147"/>
            <a:ext cx="3254349" cy="34731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7551BB-E937-7B47-8F07-C39F300C786C}"/>
              </a:ext>
            </a:extLst>
          </p:cNvPr>
          <p:cNvGrpSpPr/>
          <p:nvPr/>
        </p:nvGrpSpPr>
        <p:grpSpPr>
          <a:xfrm>
            <a:off x="3020181" y="3591635"/>
            <a:ext cx="567081" cy="622214"/>
            <a:chOff x="12348060" y="2025987"/>
            <a:chExt cx="945415" cy="152403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6858ED-99A3-E944-A84F-10BEE2994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48060" y="2025987"/>
              <a:ext cx="945415" cy="152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34B2B-78F4-F24A-B367-4326E4D2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48060" y="2025987"/>
              <a:ext cx="945415" cy="14702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673126-EC4C-5B48-AACF-24D5F587709B}"/>
              </a:ext>
            </a:extLst>
          </p:cNvPr>
          <p:cNvSpPr txBox="1"/>
          <p:nvPr/>
        </p:nvSpPr>
        <p:spPr>
          <a:xfrm>
            <a:off x="881953" y="4887712"/>
            <a:ext cx="121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Allele Frequency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75D898-0502-5841-85E8-4D2F56B7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41" y="1922157"/>
            <a:ext cx="4575018" cy="1713464"/>
          </a:xfrm>
        </p:spPr>
        <p:txBody>
          <a:bodyPr/>
          <a:lstStyle/>
          <a:p>
            <a:r>
              <a:rPr lang="en-US" dirty="0"/>
              <a:t>Hybrid Classification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397C2-30CC-4E44-8C64-0785F3087C45}"/>
              </a:ext>
            </a:extLst>
          </p:cNvPr>
          <p:cNvCxnSpPr>
            <a:cxnSpLocks/>
          </p:cNvCxnSpPr>
          <p:nvPr/>
        </p:nvCxnSpPr>
        <p:spPr>
          <a:xfrm flipV="1">
            <a:off x="1606941" y="4354524"/>
            <a:ext cx="440055" cy="76876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7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402A43-E32A-3247-A13D-6C69789CECC8}"/>
              </a:ext>
            </a:extLst>
          </p:cNvPr>
          <p:cNvSpPr txBox="1">
            <a:spLocks/>
          </p:cNvSpPr>
          <p:nvPr/>
        </p:nvSpPr>
        <p:spPr>
          <a:xfrm>
            <a:off x="1017181" y="3388694"/>
            <a:ext cx="16827474" cy="87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81FB8-B8CD-B642-8B0F-D79ACC0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PSL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E3B4A-09E8-9C49-9823-CA4BCE9D6EE8}"/>
              </a:ext>
            </a:extLst>
          </p:cNvPr>
          <p:cNvSpPr txBox="1"/>
          <p:nvPr/>
        </p:nvSpPr>
        <p:spPr>
          <a:xfrm>
            <a:off x="8197705" y="4253024"/>
            <a:ext cx="260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that Variant B has Class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B75A8-8BB1-9243-89A6-9A8F7D7ECC6C}"/>
              </a:ext>
            </a:extLst>
          </p:cNvPr>
          <p:cNvSpPr txBox="1"/>
          <p:nvPr/>
        </p:nvSpPr>
        <p:spPr>
          <a:xfrm>
            <a:off x="3258879" y="4253024"/>
            <a:ext cx="29133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Variant A has similar Allele Frequency to Variant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0857B-3DAF-0748-8235-9ED4D8B0F2B2}"/>
              </a:ext>
            </a:extLst>
          </p:cNvPr>
          <p:cNvSpPr txBox="1"/>
          <p:nvPr/>
        </p:nvSpPr>
        <p:spPr>
          <a:xfrm>
            <a:off x="1017182" y="4345938"/>
            <a:ext cx="2278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Variant A has Class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FC0F4-2B22-8B49-96D7-D8E78E68B32D}"/>
              </a:ext>
            </a:extLst>
          </p:cNvPr>
          <p:cNvSpPr txBox="1"/>
          <p:nvPr/>
        </p:nvSpPr>
        <p:spPr>
          <a:xfrm>
            <a:off x="6423838" y="4342010"/>
            <a:ext cx="17738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Variant A </a:t>
            </a:r>
          </a:p>
          <a:p>
            <a:r>
              <a:rPr lang="en-US" sz="2800" dirty="0"/>
              <a:t>is not Variant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B75CE-7BAA-8B41-A97F-DA891D5BA9CC}"/>
              </a:ext>
            </a:extLst>
          </p:cNvPr>
          <p:cNvSpPr txBox="1"/>
          <p:nvPr/>
        </p:nvSpPr>
        <p:spPr>
          <a:xfrm>
            <a:off x="1017181" y="1846861"/>
            <a:ext cx="291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HasCat</a:t>
            </a:r>
            <a:r>
              <a:rPr lang="en-US" sz="2800" dirty="0"/>
              <a:t>(V, Benign)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04C95-9187-144D-82B1-7CC87A754AA8}"/>
              </a:ext>
            </a:extLst>
          </p:cNvPr>
          <p:cNvSpPr txBox="1"/>
          <p:nvPr/>
        </p:nvSpPr>
        <p:spPr>
          <a:xfrm>
            <a:off x="4284393" y="1846861"/>
            <a:ext cx="359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HasCat</a:t>
            </a:r>
            <a:r>
              <a:rPr lang="en-US" sz="2800" dirty="0"/>
              <a:t>(V, Pathogenic)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223A90-7B6C-894F-9788-7B0C680AADA8}"/>
              </a:ext>
            </a:extLst>
          </p:cNvPr>
          <p:cNvCxnSpPr/>
          <p:nvPr/>
        </p:nvCxnSpPr>
        <p:spPr>
          <a:xfrm flipV="1">
            <a:off x="1945532" y="2548647"/>
            <a:ext cx="0" cy="66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8D03B9-5ABD-5140-8911-CA2691D3BAA4}"/>
              </a:ext>
            </a:extLst>
          </p:cNvPr>
          <p:cNvCxnSpPr/>
          <p:nvPr/>
        </p:nvCxnSpPr>
        <p:spPr>
          <a:xfrm flipV="1">
            <a:off x="2156637" y="2548647"/>
            <a:ext cx="2127756" cy="66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B72DA-D322-014B-AB0C-FF251BB142D1}"/>
              </a:ext>
            </a:extLst>
          </p:cNvPr>
          <p:cNvSpPr txBox="1">
            <a:spLocks/>
          </p:cNvSpPr>
          <p:nvPr/>
        </p:nvSpPr>
        <p:spPr>
          <a:xfrm>
            <a:off x="1053268" y="3388694"/>
            <a:ext cx="10779675" cy="87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(V,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089F461-FDA5-0241-86B6-E864C8822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08" r="17410" b="36244"/>
          <a:stretch/>
        </p:blipFill>
        <p:spPr>
          <a:xfrm>
            <a:off x="7952231" y="375761"/>
            <a:ext cx="3880712" cy="6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1"/>
      <p:bldP spid="12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1FB8-B8CD-B642-8B0F-D79ACC0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BD06-D698-B14B-B33F-F8575D56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359" y="2286000"/>
            <a:ext cx="11111023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HasSimilarAN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HasSimilarAD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Higher Weight </a:t>
            </a:r>
            <a:r>
              <a:rPr lang="en-US" sz="2800" dirty="0">
                <a:sym typeface="Wingdings" pitchFamily="2" charset="2"/>
              </a:rPr>
              <a:t> More Important Rule</a:t>
            </a:r>
          </a:p>
          <a:p>
            <a:pPr marL="0" indent="0">
              <a:buNone/>
            </a:pPr>
            <a:r>
              <a:rPr lang="en-US" sz="2800" dirty="0">
                <a:sym typeface="Wingdings" pitchFamily="2" charset="2"/>
              </a:rPr>
              <a:t>Hypothesis: AF Rule will have the highest weight.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081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1FB8-B8CD-B642-8B0F-D79ACC0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Rules and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258E25-508C-4540-AB94-713F9D1FBC0D}"/>
              </a:ext>
            </a:extLst>
          </p:cNvPr>
          <p:cNvSpPr txBox="1">
            <a:spLocks/>
          </p:cNvSpPr>
          <p:nvPr/>
        </p:nvSpPr>
        <p:spPr>
          <a:xfrm>
            <a:off x="10632559" y="2295728"/>
            <a:ext cx="1509823" cy="1634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0.047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0.114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1.000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DD0AD-79C1-DF47-AD37-515D6C599C0A}"/>
              </a:ext>
            </a:extLst>
          </p:cNvPr>
          <p:cNvSpPr txBox="1">
            <a:spLocks/>
          </p:cNvSpPr>
          <p:nvPr/>
        </p:nvSpPr>
        <p:spPr>
          <a:xfrm>
            <a:off x="1031359" y="2286000"/>
            <a:ext cx="11111023" cy="4362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HasSimilarAN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HasSimilarAD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800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False Positive Rate: 42.8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False Negative Rate: 66.7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Specificity: 57.1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Sensitivity: 33.3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D65F2-D57B-1E45-B344-9296902DA769}"/>
              </a:ext>
            </a:extLst>
          </p:cNvPr>
          <p:cNvSpPr txBox="1"/>
          <p:nvPr/>
        </p:nvSpPr>
        <p:spPr>
          <a:xfrm>
            <a:off x="7753947" y="4540532"/>
            <a:ext cx="359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HasCat</a:t>
            </a:r>
            <a:r>
              <a:rPr lang="en-US" sz="2800" dirty="0"/>
              <a:t>(V, Benign),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29476-A38C-7842-BBA2-702D90A8135D}"/>
              </a:ext>
            </a:extLst>
          </p:cNvPr>
          <p:cNvSpPr txBox="1"/>
          <p:nvPr/>
        </p:nvSpPr>
        <p:spPr>
          <a:xfrm>
            <a:off x="7753947" y="5220610"/>
            <a:ext cx="359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HasCat</a:t>
            </a:r>
            <a:r>
              <a:rPr lang="en-US" sz="2800" dirty="0"/>
              <a:t>(V, Pathogenic)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3D9F7-BF73-A44B-9C0F-4330B9B6C9B6}"/>
              </a:ext>
            </a:extLst>
          </p:cNvPr>
          <p:cNvSpPr txBox="1"/>
          <p:nvPr/>
        </p:nvSpPr>
        <p:spPr>
          <a:xfrm>
            <a:off x="6790125" y="4540532"/>
            <a:ext cx="1210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max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F806CB83-B1A1-8945-A045-0F74876D8D8F}"/>
              </a:ext>
            </a:extLst>
          </p:cNvPr>
          <p:cNvSpPr/>
          <p:nvPr/>
        </p:nvSpPr>
        <p:spPr>
          <a:xfrm>
            <a:off x="7605663" y="4540532"/>
            <a:ext cx="3787264" cy="120329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1FB8-B8CD-B642-8B0F-D79ACC0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(Revised)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BD06-D698-B14B-B33F-F8575D56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359" y="2286000"/>
            <a:ext cx="11111023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strike="sngStrike" dirty="0" err="1"/>
              <a:t>HasCat</a:t>
            </a:r>
            <a:r>
              <a:rPr lang="en-US" sz="2800" strike="sngStrike" dirty="0"/>
              <a:t>(A, C) &amp; </a:t>
            </a:r>
            <a:r>
              <a:rPr lang="en-US" sz="2800" strike="sngStrike" dirty="0" err="1"/>
              <a:t>HasSimilarAN</a:t>
            </a:r>
            <a:r>
              <a:rPr lang="en-US" sz="2800" strike="sngStrike" dirty="0"/>
              <a:t>(A, B) &amp; (A != B) &gt;&gt; </a:t>
            </a:r>
            <a:r>
              <a:rPr lang="en-US" sz="2800" strike="sngStrike" dirty="0" err="1"/>
              <a:t>HasCat</a:t>
            </a:r>
            <a:r>
              <a:rPr lang="en-US" sz="2800" strike="sngStrike" dirty="0"/>
              <a:t>(B, C)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HasSimilarAD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BD4DE-0EAD-E440-B84D-8C5C39FE9B76}"/>
              </a:ext>
            </a:extLst>
          </p:cNvPr>
          <p:cNvSpPr txBox="1"/>
          <p:nvPr/>
        </p:nvSpPr>
        <p:spPr>
          <a:xfrm>
            <a:off x="1371600" y="5282625"/>
            <a:ext cx="8729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HasCat</a:t>
            </a:r>
            <a:r>
              <a:rPr lang="en-US" sz="3200" dirty="0"/>
              <a:t>(V, C)			(0, 1)	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	  [0, 1]</a:t>
            </a:r>
          </a:p>
        </p:txBody>
      </p:sp>
    </p:spTree>
    <p:extLst>
      <p:ext uri="{BB962C8B-B14F-4D97-AF65-F5344CB8AC3E}">
        <p14:creationId xmlns:p14="http://schemas.microsoft.com/office/powerpoint/2010/main" val="82405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1FB8-B8CD-B642-8B0F-D79ACC0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+ Results (Revised)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BD06-D698-B14B-B33F-F8575D56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359" y="2286000"/>
            <a:ext cx="1111102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HasSimilarAD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r>
              <a:rPr lang="en-US" sz="2800" dirty="0" err="1"/>
              <a:t>HasCat</a:t>
            </a:r>
            <a:r>
              <a:rPr lang="en-US" sz="2800" dirty="0"/>
              <a:t>(A, C) &amp; </a:t>
            </a:r>
            <a:r>
              <a:rPr lang="en-US" sz="2800" dirty="0" err="1"/>
              <a:t>HasSimilarAF</a:t>
            </a:r>
            <a:r>
              <a:rPr lang="en-US" sz="2800" dirty="0"/>
              <a:t>(A, B) &amp; (A != B) &gt;&gt; </a:t>
            </a:r>
            <a:r>
              <a:rPr lang="en-US" sz="2800" dirty="0" err="1"/>
              <a:t>HasCat</a:t>
            </a:r>
            <a:r>
              <a:rPr lang="en-US" sz="2800" dirty="0"/>
              <a:t>(B, C) </a:t>
            </a:r>
          </a:p>
          <a:p>
            <a:pPr marL="0" indent="0">
              <a:buNone/>
            </a:pPr>
            <a:r>
              <a:rPr lang="en-US" sz="2800" dirty="0"/>
              <a:t>				</a:t>
            </a:r>
            <a:r>
              <a:rPr lang="en-US" sz="2400" dirty="0"/>
              <a:t>Percent Change from previous model</a:t>
            </a:r>
          </a:p>
          <a:p>
            <a:pPr marL="0" indent="0">
              <a:buNone/>
            </a:pPr>
            <a:r>
              <a:rPr lang="en-US" sz="2800" dirty="0"/>
              <a:t>False Positive Rate : 26.7		-37%</a:t>
            </a:r>
          </a:p>
          <a:p>
            <a:pPr marL="0" indent="0">
              <a:buNone/>
            </a:pPr>
            <a:r>
              <a:rPr lang="en-US" sz="2800" dirty="0"/>
              <a:t>False Negative Rate: 40.0		-40%</a:t>
            </a:r>
          </a:p>
          <a:p>
            <a:pPr marL="0" indent="0">
              <a:buNone/>
            </a:pPr>
            <a:r>
              <a:rPr lang="en-US" sz="2800" dirty="0"/>
              <a:t>Specificity: 73.3				+ 28%</a:t>
            </a:r>
          </a:p>
          <a:p>
            <a:pPr marL="0" indent="0">
              <a:buNone/>
            </a:pPr>
            <a:r>
              <a:rPr lang="en-US" sz="2800" dirty="0"/>
              <a:t>Sensitivity: 60.0				+ 80%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EDBAFB-9286-8F47-85A3-7417D7646679}"/>
              </a:ext>
            </a:extLst>
          </p:cNvPr>
          <p:cNvSpPr txBox="1">
            <a:spLocks/>
          </p:cNvSpPr>
          <p:nvPr/>
        </p:nvSpPr>
        <p:spPr>
          <a:xfrm>
            <a:off x="10632559" y="2295728"/>
            <a:ext cx="1509823" cy="1634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0.027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/>
              <a:t>1.052</a:t>
            </a:r>
          </a:p>
        </p:txBody>
      </p:sp>
    </p:spTree>
    <p:extLst>
      <p:ext uri="{BB962C8B-B14F-4D97-AF65-F5344CB8AC3E}">
        <p14:creationId xmlns:p14="http://schemas.microsoft.com/office/powerpoint/2010/main" val="159769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B6D1-3BAF-144F-B8D1-0196A31C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780A-2DFF-C44E-A746-7A0CE746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Extracting weights from </a:t>
            </a:r>
            <a:r>
              <a:rPr lang="en-US" sz="3600" dirty="0" err="1"/>
              <a:t>Nykamp’s</a:t>
            </a:r>
            <a:r>
              <a:rPr lang="en-US" sz="3600" dirty="0"/>
              <a:t> real data from </a:t>
            </a:r>
            <a:r>
              <a:rPr lang="en-US" sz="3600" dirty="0" err="1"/>
              <a:t>ClinVar</a:t>
            </a:r>
            <a:endParaRPr lang="en-US" sz="3600" dirty="0"/>
          </a:p>
          <a:p>
            <a:r>
              <a:rPr lang="en-US" sz="3600" dirty="0"/>
              <a:t>Propagation of uncertainty related to allele frequency categories</a:t>
            </a:r>
          </a:p>
        </p:txBody>
      </p:sp>
    </p:spTree>
    <p:extLst>
      <p:ext uri="{BB962C8B-B14F-4D97-AF65-F5344CB8AC3E}">
        <p14:creationId xmlns:p14="http://schemas.microsoft.com/office/powerpoint/2010/main" val="2708268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E3ED-7053-F945-916C-134ACCE3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AACB2-D1C2-A24E-B3E4-19EF55EF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Professor Linderman</a:t>
            </a:r>
          </a:p>
          <a:p>
            <a:r>
              <a:rPr lang="en-US" sz="3200" dirty="0"/>
              <a:t>CS Department</a:t>
            </a:r>
          </a:p>
          <a:p>
            <a:r>
              <a:rPr lang="en-US" sz="3200" dirty="0"/>
              <a:t>Professor Ward and Professor Briggs</a:t>
            </a:r>
          </a:p>
          <a:p>
            <a:r>
              <a:rPr lang="en-US" sz="3200" dirty="0"/>
              <a:t>Family and Friends</a:t>
            </a:r>
          </a:p>
        </p:txBody>
      </p:sp>
    </p:spTree>
    <p:extLst>
      <p:ext uri="{BB962C8B-B14F-4D97-AF65-F5344CB8AC3E}">
        <p14:creationId xmlns:p14="http://schemas.microsoft.com/office/powerpoint/2010/main" val="98504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6E85-6F4F-0B4E-B64D-161946C6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623F8-00A6-114A-8E75-72996286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Auton</a:t>
            </a:r>
            <a:r>
              <a:rPr lang="en-US" dirty="0"/>
              <a:t>, Adam, </a:t>
            </a:r>
            <a:r>
              <a:rPr lang="en-US" dirty="0" err="1"/>
              <a:t>Gonçalo</a:t>
            </a:r>
            <a:r>
              <a:rPr lang="en-US" dirty="0"/>
              <a:t> R. </a:t>
            </a:r>
            <a:r>
              <a:rPr lang="en-US" dirty="0" err="1"/>
              <a:t>Abecasis</a:t>
            </a:r>
            <a:r>
              <a:rPr lang="en-US" dirty="0"/>
              <a:t>, David M. </a:t>
            </a:r>
            <a:r>
              <a:rPr lang="en-US" dirty="0" err="1"/>
              <a:t>Altshuler</a:t>
            </a:r>
            <a:r>
              <a:rPr lang="en-US" dirty="0"/>
              <a:t>, Richard M. Durbin, </a:t>
            </a:r>
            <a:r>
              <a:rPr lang="en-US" dirty="0" err="1"/>
              <a:t>Gonçalo</a:t>
            </a:r>
            <a:r>
              <a:rPr lang="en-US" dirty="0"/>
              <a:t> R. </a:t>
            </a:r>
            <a:r>
              <a:rPr lang="en-US" dirty="0" err="1"/>
              <a:t>Abecasis</a:t>
            </a:r>
            <a:r>
              <a:rPr lang="en-US" dirty="0"/>
              <a:t>, David R. Bentley, </a:t>
            </a:r>
            <a:r>
              <a:rPr lang="en-US" dirty="0" err="1"/>
              <a:t>Aravinda</a:t>
            </a:r>
            <a:r>
              <a:rPr lang="en-US" dirty="0"/>
              <a:t> </a:t>
            </a:r>
            <a:r>
              <a:rPr lang="en-US" dirty="0" err="1"/>
              <a:t>Chakravarti</a:t>
            </a:r>
            <a:r>
              <a:rPr lang="en-US" dirty="0"/>
              <a:t>, et al. 2015. “A Global Reference for Human Genetic Variation.” </a:t>
            </a:r>
            <a:r>
              <a:rPr lang="en-US" i="1" dirty="0"/>
              <a:t>Nature</a:t>
            </a:r>
            <a:r>
              <a:rPr lang="en-US" dirty="0"/>
              <a:t> 526 (7571): 68–74. https://</a:t>
            </a:r>
            <a:r>
              <a:rPr lang="en-US" dirty="0" err="1"/>
              <a:t>doi.org</a:t>
            </a:r>
            <a:r>
              <a:rPr lang="en-US" dirty="0"/>
              <a:t>/10.1038/nature15393.</a:t>
            </a:r>
          </a:p>
          <a:p>
            <a:r>
              <a:rPr lang="en-US" dirty="0"/>
              <a:t>Ioannidis, </a:t>
            </a:r>
            <a:r>
              <a:rPr lang="en-US" dirty="0" err="1"/>
              <a:t>Nilah</a:t>
            </a:r>
            <a:r>
              <a:rPr lang="en-US" dirty="0"/>
              <a:t> M., Joseph H. Rothstein, </a:t>
            </a:r>
            <a:r>
              <a:rPr lang="en-US" dirty="0" err="1"/>
              <a:t>Vikas</a:t>
            </a:r>
            <a:r>
              <a:rPr lang="en-US" dirty="0"/>
              <a:t> </a:t>
            </a:r>
            <a:r>
              <a:rPr lang="en-US" dirty="0" err="1"/>
              <a:t>Pejaver</a:t>
            </a:r>
            <a:r>
              <a:rPr lang="en-US" dirty="0"/>
              <a:t>, </a:t>
            </a:r>
            <a:r>
              <a:rPr lang="en-US" dirty="0" err="1"/>
              <a:t>Sumit</a:t>
            </a:r>
            <a:r>
              <a:rPr lang="en-US" dirty="0"/>
              <a:t> </a:t>
            </a:r>
            <a:r>
              <a:rPr lang="en-US" dirty="0" err="1"/>
              <a:t>Middha</a:t>
            </a:r>
            <a:r>
              <a:rPr lang="en-US" dirty="0"/>
              <a:t>, Shannon K. McDonnell, Saurabh </a:t>
            </a:r>
            <a:r>
              <a:rPr lang="en-US" dirty="0" err="1"/>
              <a:t>Baheti</a:t>
            </a:r>
            <a:r>
              <a:rPr lang="en-US" dirty="0"/>
              <a:t>, Anthony </a:t>
            </a:r>
            <a:r>
              <a:rPr lang="en-US" dirty="0" err="1"/>
              <a:t>Musolf</a:t>
            </a:r>
            <a:r>
              <a:rPr lang="en-US" dirty="0"/>
              <a:t>, et al. 2016. “REVEL: An Ensemble Method for Predicting the Pathogenicity of Rare Missense Variants.” </a:t>
            </a:r>
            <a:r>
              <a:rPr lang="en-US" i="1" dirty="0"/>
              <a:t>The American Journal of Human Genetics</a:t>
            </a:r>
            <a:r>
              <a:rPr lang="en-US" dirty="0"/>
              <a:t> 99 (4): 877–85. </a:t>
            </a:r>
            <a:r>
              <a:rPr lang="en-US" dirty="0">
                <a:hlinkClick r:id="rId3"/>
              </a:rPr>
              <a:t>https://doi.org/10.1016/j.ajhg.2016.08.016</a:t>
            </a:r>
            <a:r>
              <a:rPr lang="en-US" dirty="0"/>
              <a:t>.</a:t>
            </a:r>
          </a:p>
          <a:p>
            <a:r>
              <a:rPr lang="en-US" dirty="0" err="1"/>
              <a:t>Kimmig</a:t>
            </a:r>
            <a:r>
              <a:rPr lang="en-US" dirty="0"/>
              <a:t>, Angelika, Stephen Bach, Matthias </a:t>
            </a:r>
            <a:r>
              <a:rPr lang="en-US" dirty="0" err="1"/>
              <a:t>Broecheler</a:t>
            </a:r>
            <a:r>
              <a:rPr lang="en-US" dirty="0"/>
              <a:t>, Bert Huang, and </a:t>
            </a:r>
            <a:r>
              <a:rPr lang="en-US" dirty="0" err="1"/>
              <a:t>Lise</a:t>
            </a:r>
            <a:r>
              <a:rPr lang="en-US" dirty="0"/>
              <a:t> </a:t>
            </a:r>
            <a:r>
              <a:rPr lang="en-US" dirty="0" err="1"/>
              <a:t>Getoor</a:t>
            </a:r>
            <a:r>
              <a:rPr lang="en-US" dirty="0"/>
              <a:t>. 2012. “A Short Introduction to Probabilistic Soft Logic.” In </a:t>
            </a:r>
            <a:r>
              <a:rPr lang="en-US" i="1" dirty="0"/>
              <a:t>Proceedings of the NIPS Workshop on Probabilistic Programming: Foundations and Applications</a:t>
            </a:r>
            <a:r>
              <a:rPr lang="en-US" dirty="0"/>
              <a:t>, 1–4.</a:t>
            </a:r>
          </a:p>
          <a:p>
            <a:r>
              <a:rPr lang="en-US" dirty="0"/>
              <a:t>Mahmood, Khalid, </a:t>
            </a:r>
            <a:r>
              <a:rPr lang="en-US" dirty="0" err="1"/>
              <a:t>Chol-hee</a:t>
            </a:r>
            <a:r>
              <a:rPr lang="en-US" dirty="0"/>
              <a:t> Jung, Gayle Philip, Peter </a:t>
            </a:r>
            <a:r>
              <a:rPr lang="en-US" dirty="0" err="1"/>
              <a:t>Georgeson</a:t>
            </a:r>
            <a:r>
              <a:rPr lang="en-US" dirty="0"/>
              <a:t>, Jessica Chung, Bernard J. Pope, and Daniel J. Park. 2017. “Variant Effect Prediction Tools Assessed Using Independent, Functional Assay-Based Datasets: Implications for Discovery and Diagnostics.” </a:t>
            </a:r>
            <a:r>
              <a:rPr lang="en-US" i="1" dirty="0"/>
              <a:t>Human Genomics</a:t>
            </a:r>
            <a:r>
              <a:rPr lang="en-US" dirty="0"/>
              <a:t> 11 (1). https://</a:t>
            </a:r>
            <a:r>
              <a:rPr lang="en-US" dirty="0" err="1"/>
              <a:t>doi.org</a:t>
            </a:r>
            <a:r>
              <a:rPr lang="en-US" dirty="0"/>
              <a:t>/10.1186/s40246-017-0104-8. </a:t>
            </a:r>
          </a:p>
          <a:p>
            <a:r>
              <a:rPr lang="en-US" dirty="0" err="1"/>
              <a:t>Nykamp</a:t>
            </a:r>
            <a:r>
              <a:rPr lang="en-US" dirty="0"/>
              <a:t>, Keith, Michael Anderson, Martin Powers, John Garcia, Blanca Herrera, Yuan-Yuan Ho, </a:t>
            </a:r>
            <a:r>
              <a:rPr lang="en-US" dirty="0" err="1"/>
              <a:t>Yuya</a:t>
            </a:r>
            <a:r>
              <a:rPr lang="en-US" dirty="0"/>
              <a:t> Kobayashi, et al. 2017. “</a:t>
            </a:r>
            <a:r>
              <a:rPr lang="en-US" dirty="0" err="1"/>
              <a:t>Sherloc</a:t>
            </a:r>
            <a:r>
              <a:rPr lang="en-US" dirty="0"/>
              <a:t>: A Comprehensive Refinement of the ACMG–AMP Variant Classification Criteria.” </a:t>
            </a:r>
            <a:r>
              <a:rPr lang="en-US" i="1" dirty="0"/>
              <a:t>Genetics in Medicine</a:t>
            </a:r>
            <a:r>
              <a:rPr lang="en-US" dirty="0"/>
              <a:t> 19 (10): 1105–17. </a:t>
            </a:r>
            <a:r>
              <a:rPr lang="en-US" dirty="0">
                <a:hlinkClick r:id="rId4"/>
              </a:rPr>
              <a:t>https://doi.org/10.1038/gim.2017.37</a:t>
            </a:r>
            <a:r>
              <a:rPr lang="en-US" dirty="0"/>
              <a:t>.</a:t>
            </a:r>
          </a:p>
          <a:p>
            <a:r>
              <a:rPr lang="en-US" dirty="0"/>
              <a:t>Richards, Sue, </a:t>
            </a:r>
            <a:r>
              <a:rPr lang="en-US" dirty="0" err="1"/>
              <a:t>Nazneen</a:t>
            </a:r>
            <a:r>
              <a:rPr lang="en-US" dirty="0"/>
              <a:t> Aziz, Sherri Bale, David Bick, Soma Das, Julie </a:t>
            </a:r>
            <a:r>
              <a:rPr lang="en-US" dirty="0" err="1"/>
              <a:t>Gastier</a:t>
            </a:r>
            <a:r>
              <a:rPr lang="en-US" dirty="0"/>
              <a:t>-Foster, Wayne W. </a:t>
            </a:r>
            <a:r>
              <a:rPr lang="en-US" dirty="0" err="1"/>
              <a:t>Grody</a:t>
            </a:r>
            <a:r>
              <a:rPr lang="en-US" dirty="0"/>
              <a:t>, et al. 2015. “Standards and Guidelines for the Interpretation of Sequence Variants: A Joint Consensus Recommendation of the American College of Medical Genetics and Genomics and the Association for Molecular Pathology.” </a:t>
            </a:r>
            <a:r>
              <a:rPr lang="en-US" i="1" dirty="0"/>
              <a:t>Genetics in Medicine</a:t>
            </a:r>
            <a:r>
              <a:rPr lang="en-US" dirty="0"/>
              <a:t> 17 (5): 405–23. https://</a:t>
            </a:r>
            <a:r>
              <a:rPr lang="en-US" dirty="0" err="1"/>
              <a:t>doi.org</a:t>
            </a:r>
            <a:r>
              <a:rPr lang="en-US" dirty="0"/>
              <a:t>/10.1038/gim.2015.30.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8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CD81-8BB4-FF40-9E58-E33881B3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5BAB-409E-E647-A93C-33163C8C6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Classification assists in medical treatment</a:t>
            </a:r>
          </a:p>
          <a:p>
            <a:pPr lvl="1"/>
            <a:r>
              <a:rPr lang="en-US" sz="3200" i="0" dirty="0"/>
              <a:t>Pathogenic Variant obligates response</a:t>
            </a:r>
          </a:p>
          <a:p>
            <a:pPr lvl="1"/>
            <a:r>
              <a:rPr lang="en-US" sz="3200" i="0" dirty="0"/>
              <a:t>Variant of Unknown Significance is uncertain</a:t>
            </a:r>
          </a:p>
          <a:p>
            <a:pPr lvl="1"/>
            <a:r>
              <a:rPr lang="en-US" sz="3200" i="0" dirty="0"/>
              <a:t>Knowledge of disease mechanism </a:t>
            </a:r>
            <a:r>
              <a:rPr lang="en-US" sz="3200" i="0" dirty="0">
                <a:sym typeface="Wingdings" pitchFamily="2" charset="2"/>
              </a:rPr>
              <a:t> Increased</a:t>
            </a:r>
            <a:r>
              <a:rPr lang="en-US" sz="3200" i="0" dirty="0"/>
              <a:t> efficiency of drug development</a:t>
            </a:r>
          </a:p>
        </p:txBody>
      </p:sp>
    </p:spTree>
    <p:extLst>
      <p:ext uri="{BB962C8B-B14F-4D97-AF65-F5344CB8AC3E}">
        <p14:creationId xmlns:p14="http://schemas.microsoft.com/office/powerpoint/2010/main" val="39012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14E0C-9794-AD46-A3F0-DEC5B7EEBA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3925" y="434494"/>
          <a:ext cx="10697293" cy="1487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358">
                  <a:extLst>
                    <a:ext uri="{9D8B030D-6E8A-4147-A177-3AD203B41FA5}">
                      <a16:colId xmlns:a16="http://schemas.microsoft.com/office/drawing/2014/main" val="2564579905"/>
                    </a:ext>
                  </a:extLst>
                </a:gridCol>
                <a:gridCol w="9217935">
                  <a:extLst>
                    <a:ext uri="{9D8B030D-6E8A-4147-A177-3AD203B41FA5}">
                      <a16:colId xmlns:a16="http://schemas.microsoft.com/office/drawing/2014/main" val="4153513950"/>
                    </a:ext>
                  </a:extLst>
                </a:gridCol>
              </a:tblGrid>
              <a:tr h="327930">
                <a:tc>
                  <a:txBody>
                    <a:bodyPr/>
                    <a:lstStyle/>
                    <a:p>
                      <a:r>
                        <a:rPr lang="en-US" dirty="0"/>
                        <a:t>Evidence of Pathogenicity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19222"/>
                  </a:ext>
                </a:extLst>
              </a:tr>
              <a:tr h="847583"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PM2 Absent from controls (or at extremely low frequency if recessive) in Exome Sequencing Project, 1000 Genomes Project, or Exome Aggregation Consortium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90126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452DCAB8-67D0-254E-B95F-8CEA804DFB26}"/>
              </a:ext>
            </a:extLst>
          </p:cNvPr>
          <p:cNvSpPr/>
          <p:nvPr/>
        </p:nvSpPr>
        <p:spPr>
          <a:xfrm>
            <a:off x="5765633" y="1092600"/>
            <a:ext cx="2374231" cy="3368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C1EA60-CB3A-C84D-BE99-CBCF7B0CA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1" r="15883" b="36244"/>
          <a:stretch/>
        </p:blipFill>
        <p:spPr>
          <a:xfrm>
            <a:off x="5372100" y="2101758"/>
            <a:ext cx="6439118" cy="4505532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A029B94-27BD-E942-ACDD-F735BCC90C96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>
            <a:off x="4699905" y="2101680"/>
            <a:ext cx="2925040" cy="1580649"/>
          </a:xfrm>
          <a:prstGeom prst="bentConnector4">
            <a:avLst>
              <a:gd name="adj1" fmla="val 11492"/>
              <a:gd name="adj2" fmla="val 1144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1DBE362-ECFF-2E44-B8CB-7F9AF4EFD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4" t="7680" r="3255" b="2805"/>
          <a:stretch/>
        </p:blipFill>
        <p:spPr>
          <a:xfrm>
            <a:off x="1248778" y="3151147"/>
            <a:ext cx="3254349" cy="34731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7551BB-E937-7B47-8F07-C39F300C786C}"/>
              </a:ext>
            </a:extLst>
          </p:cNvPr>
          <p:cNvGrpSpPr/>
          <p:nvPr/>
        </p:nvGrpSpPr>
        <p:grpSpPr>
          <a:xfrm>
            <a:off x="3020181" y="3591635"/>
            <a:ext cx="567081" cy="622214"/>
            <a:chOff x="12348060" y="2025987"/>
            <a:chExt cx="945415" cy="152403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6858ED-99A3-E944-A84F-10BEE2994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348060" y="2025987"/>
              <a:ext cx="945415" cy="1524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A34B2B-78F4-F24A-B367-4326E4D2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48060" y="2025987"/>
              <a:ext cx="945415" cy="14702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673126-EC4C-5B48-AACF-24D5F587709B}"/>
              </a:ext>
            </a:extLst>
          </p:cNvPr>
          <p:cNvSpPr txBox="1"/>
          <p:nvPr/>
        </p:nvSpPr>
        <p:spPr>
          <a:xfrm>
            <a:off x="881953" y="4887712"/>
            <a:ext cx="121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Allele Frequency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75D898-0502-5841-85E8-4D2F56B7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41" y="1922157"/>
            <a:ext cx="4575018" cy="1713464"/>
          </a:xfrm>
        </p:spPr>
        <p:txBody>
          <a:bodyPr/>
          <a:lstStyle/>
          <a:p>
            <a:r>
              <a:rPr lang="en-US" dirty="0"/>
              <a:t>Hybrid Classification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397C2-30CC-4E44-8C64-0785F3087C45}"/>
              </a:ext>
            </a:extLst>
          </p:cNvPr>
          <p:cNvCxnSpPr>
            <a:cxnSpLocks/>
          </p:cNvCxnSpPr>
          <p:nvPr/>
        </p:nvCxnSpPr>
        <p:spPr>
          <a:xfrm flipV="1">
            <a:off x="1606941" y="4354524"/>
            <a:ext cx="440055" cy="76876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0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1CD4-447D-674D-AD61-8FAD3FB9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6992"/>
            <a:ext cx="9601200" cy="108579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4BD5-2B7D-2A47-B22E-180B309C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72892"/>
            <a:ext cx="9601200" cy="3308753"/>
          </a:xfrm>
        </p:spPr>
        <p:txBody>
          <a:bodyPr>
            <a:noAutofit/>
          </a:bodyPr>
          <a:lstStyle/>
          <a:p>
            <a:r>
              <a:rPr lang="en-US" sz="3200" dirty="0"/>
              <a:t>4.5 million variants per person to classify</a:t>
            </a:r>
          </a:p>
          <a:p>
            <a:r>
              <a:rPr lang="en-US" sz="3200" dirty="0"/>
              <a:t>Difficult to experimentally verify pathogenicity</a:t>
            </a:r>
          </a:p>
          <a:p>
            <a:r>
              <a:rPr lang="en-US" sz="3200" dirty="0"/>
              <a:t>Relationships between genotype and phenotype are complicated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7C486-657D-524B-A0A9-DA5624315E39}"/>
              </a:ext>
            </a:extLst>
          </p:cNvPr>
          <p:cNvSpPr txBox="1"/>
          <p:nvPr/>
        </p:nvSpPr>
        <p:spPr>
          <a:xfrm>
            <a:off x="8541951" y="5781645"/>
            <a:ext cx="226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Auton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14765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ECD3-4388-BD44-A5FE-D962F6C1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58400" cy="1485900"/>
          </a:xfrm>
        </p:spPr>
        <p:txBody>
          <a:bodyPr/>
          <a:lstStyle/>
          <a:p>
            <a:r>
              <a:rPr lang="en-US" dirty="0"/>
              <a:t>Questions for Determining Pathogenicity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EC268-88FE-0F45-B2C4-4A04D7673D9D}"/>
              </a:ext>
            </a:extLst>
          </p:cNvPr>
          <p:cNvSpPr txBox="1"/>
          <p:nvPr/>
        </p:nvSpPr>
        <p:spPr>
          <a:xfrm>
            <a:off x="7668127" y="6176433"/>
            <a:ext cx="4523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Duzkale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 2013</a:t>
            </a:r>
            <a:endParaRPr lang="en-US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B988AB-5131-FB4B-B856-9FE5B797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87"/>
            <a:ext cx="6126480" cy="411903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Does the variant alter the function of the gene?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the functional change result in a disease or alternative phenotype?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the disease or alternative phenotype relevant to the clinical condition present in the individual?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7EF08-BE24-ED4F-8D2B-1E9E5C123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" t="7680" r="3255" b="2805"/>
          <a:stretch/>
        </p:blipFill>
        <p:spPr>
          <a:xfrm>
            <a:off x="7668127" y="1491766"/>
            <a:ext cx="4322080" cy="46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21B3-17EE-7B47-90FC-6E4CC40E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ACMG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6682F-CC05-7D46-8535-B402A64DA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0541"/>
            <a:ext cx="6426407" cy="4670612"/>
          </a:xfrm>
        </p:spPr>
        <p:txBody>
          <a:bodyPr>
            <a:noAutofit/>
          </a:bodyPr>
          <a:lstStyle/>
          <a:p>
            <a:r>
              <a:rPr lang="en-US" sz="3200" dirty="0"/>
              <a:t>Professional guidelines for </a:t>
            </a:r>
          </a:p>
          <a:p>
            <a:pPr lvl="1"/>
            <a:r>
              <a:rPr lang="en-US" sz="3200" dirty="0"/>
              <a:t>assigning weights to evidence </a:t>
            </a:r>
          </a:p>
          <a:p>
            <a:pPr lvl="1"/>
            <a:r>
              <a:rPr lang="en-US" sz="3200" dirty="0"/>
              <a:t>combining evidence into a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ACF6A-EB73-5A40-831A-1B535C995157}"/>
              </a:ext>
            </a:extLst>
          </p:cNvPr>
          <p:cNvSpPr txBox="1"/>
          <p:nvPr/>
        </p:nvSpPr>
        <p:spPr>
          <a:xfrm>
            <a:off x="8181474" y="6106616"/>
            <a:ext cx="2526631" cy="40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Richards </a:t>
            </a:r>
            <a:r>
              <a:rPr lang="en-US" sz="2000" i="1" dirty="0"/>
              <a:t>et al.,</a:t>
            </a:r>
            <a:r>
              <a:rPr lang="en-US" sz="2000" dirty="0"/>
              <a:t>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39766-61FB-7E47-A283-52DAD4A8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07" y="3126441"/>
            <a:ext cx="3293563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BD6F6-1ED8-8D43-83FB-36F42E3B8A02}"/>
              </a:ext>
            </a:extLst>
          </p:cNvPr>
          <p:cNvSpPr txBox="1"/>
          <p:nvPr/>
        </p:nvSpPr>
        <p:spPr>
          <a:xfrm>
            <a:off x="7603188" y="4709807"/>
            <a:ext cx="173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Computational Predictors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C1CF7-EAD4-9044-96EC-020617674748}"/>
              </a:ext>
            </a:extLst>
          </p:cNvPr>
          <p:cNvSpPr txBox="1"/>
          <p:nvPr/>
        </p:nvSpPr>
        <p:spPr>
          <a:xfrm>
            <a:off x="9997986" y="5221701"/>
            <a:ext cx="142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Functional Evidence</a:t>
            </a:r>
          </a:p>
        </p:txBody>
      </p:sp>
    </p:spTree>
    <p:extLst>
      <p:ext uri="{BB962C8B-B14F-4D97-AF65-F5344CB8AC3E}">
        <p14:creationId xmlns:p14="http://schemas.microsoft.com/office/powerpoint/2010/main" val="3430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F2CA-2119-134C-80F4-A12997CE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Data: Allele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18460-DBFA-D947-BAB4-7E6D8870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3617"/>
            <a:ext cx="9601200" cy="3371850"/>
          </a:xfrm>
        </p:spPr>
        <p:txBody>
          <a:bodyPr>
            <a:normAutofit/>
          </a:bodyPr>
          <a:lstStyle/>
          <a:p>
            <a:r>
              <a:rPr lang="en-US" sz="3200" dirty="0"/>
              <a:t>Allele Frequency: a measure of the common-ness of the variant in the population</a:t>
            </a:r>
          </a:p>
          <a:p>
            <a:r>
              <a:rPr lang="en-US" sz="3200" dirty="0"/>
              <a:t>Because of natural selection, variants present at high frequencies in the population are more likely to be benign than pathogenic.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50920-0CCD-994E-BCBD-EEBFD1F27900}"/>
              </a:ext>
            </a:extLst>
          </p:cNvPr>
          <p:cNvSpPr txBox="1"/>
          <p:nvPr/>
        </p:nvSpPr>
        <p:spPr>
          <a:xfrm>
            <a:off x="2671762" y="4257675"/>
            <a:ext cx="830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Low Allele Frequency  More Likely Pathogenic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111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5286-D129-CE4F-8360-117E445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ACMG Rule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FC20-FD48-BA4A-837D-2C082D6E2DC9}"/>
              </a:ext>
            </a:extLst>
          </p:cNvPr>
          <p:cNvSpPr txBox="1"/>
          <p:nvPr/>
        </p:nvSpPr>
        <p:spPr>
          <a:xfrm>
            <a:off x="8181474" y="6106616"/>
            <a:ext cx="2526631" cy="40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Richards </a:t>
            </a:r>
            <a:r>
              <a:rPr lang="en-US" sz="2000" i="1" dirty="0"/>
              <a:t>et al.,</a:t>
            </a:r>
            <a:r>
              <a:rPr lang="en-US" sz="2000" dirty="0"/>
              <a:t> 2015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89916F-8713-1742-B755-B2A5D248C7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71075" y="2890923"/>
          <a:ext cx="10748209" cy="210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073">
                  <a:extLst>
                    <a:ext uri="{9D8B030D-6E8A-4147-A177-3AD203B41FA5}">
                      <a16:colId xmlns:a16="http://schemas.microsoft.com/office/drawing/2014/main" val="2564579905"/>
                    </a:ext>
                  </a:extLst>
                </a:gridCol>
                <a:gridCol w="8059136">
                  <a:extLst>
                    <a:ext uri="{9D8B030D-6E8A-4147-A177-3AD203B41FA5}">
                      <a16:colId xmlns:a16="http://schemas.microsoft.com/office/drawing/2014/main" val="4153513950"/>
                    </a:ext>
                  </a:extLst>
                </a:gridCol>
              </a:tblGrid>
              <a:tr h="391129">
                <a:tc>
                  <a:txBody>
                    <a:bodyPr/>
                    <a:lstStyle/>
                    <a:p>
                      <a:r>
                        <a:rPr lang="en-US" sz="2400" dirty="0"/>
                        <a:t>Evidence of Pathogenicity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19222"/>
                  </a:ext>
                </a:extLst>
              </a:tr>
              <a:tr h="1286998">
                <a:tc>
                  <a:txBody>
                    <a:bodyPr/>
                    <a:lstStyle/>
                    <a:p>
                      <a:r>
                        <a:rPr lang="en-US" sz="24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PM2 Absent from controls (or at extremely low frequency if recessive) in Exome Sequencing Project, 1000 Genomes Project, or Exome Aggregation Consortium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90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02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661C-15A8-2D46-B27A-B462396A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Rules into a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0DBFE-1875-B54F-A8C0-C12720CD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28750"/>
            <a:ext cx="5938700" cy="528637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F8479D85-D84F-A34B-A842-5E04D8D8DB0B}"/>
              </a:ext>
            </a:extLst>
          </p:cNvPr>
          <p:cNvSpPr/>
          <p:nvPr/>
        </p:nvSpPr>
        <p:spPr>
          <a:xfrm>
            <a:off x="3255937" y="4187987"/>
            <a:ext cx="2405562" cy="384014"/>
          </a:xfrm>
          <a:prstGeom prst="fram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1C9992E-6C64-A740-B901-27856E27DEBD}"/>
              </a:ext>
            </a:extLst>
          </p:cNvPr>
          <p:cNvSpPr/>
          <p:nvPr/>
        </p:nvSpPr>
        <p:spPr>
          <a:xfrm>
            <a:off x="3489401" y="5367625"/>
            <a:ext cx="3008676" cy="588675"/>
          </a:xfrm>
          <a:prstGeom prst="fram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6DCD0-B0D4-C042-B0CA-69144E2E1A43}"/>
              </a:ext>
            </a:extLst>
          </p:cNvPr>
          <p:cNvSpPr txBox="1"/>
          <p:nvPr/>
        </p:nvSpPr>
        <p:spPr>
          <a:xfrm>
            <a:off x="8181474" y="6106616"/>
            <a:ext cx="2526631" cy="40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Richards </a:t>
            </a:r>
            <a:r>
              <a:rPr lang="en-US" sz="2000" i="1" dirty="0"/>
              <a:t>et al.,</a:t>
            </a:r>
            <a:r>
              <a:rPr lang="en-US" sz="2000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8556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11159</TotalTime>
  <Words>1577</Words>
  <Application>Microsoft Macintosh PowerPoint</Application>
  <PresentationFormat>Widescreen</PresentationFormat>
  <Paragraphs>212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Cambria Math</vt:lpstr>
      <vt:lpstr>Franklin Gothic Book</vt:lpstr>
      <vt:lpstr>Wingdings</vt:lpstr>
      <vt:lpstr>Crop</vt:lpstr>
      <vt:lpstr>Machine learning approaches to classifying genetic variants</vt:lpstr>
      <vt:lpstr>Classifying Genetic Variants</vt:lpstr>
      <vt:lpstr>Motivation</vt:lpstr>
      <vt:lpstr>Challenges</vt:lpstr>
      <vt:lpstr>Questions for Determining Pathogenicity</vt:lpstr>
      <vt:lpstr>ACMG Guidelines</vt:lpstr>
      <vt:lpstr>Population Data: Allele Frequency</vt:lpstr>
      <vt:lpstr>Example ACMG Rule</vt:lpstr>
      <vt:lpstr>Combining Rules into a Classification</vt:lpstr>
      <vt:lpstr>Limitations of ACMG Guidelines</vt:lpstr>
      <vt:lpstr>Limitations of ACMG Guidelines</vt:lpstr>
      <vt:lpstr>Machine Learning Approaches</vt:lpstr>
      <vt:lpstr>REVEL</vt:lpstr>
      <vt:lpstr>Limitations of REVEL</vt:lpstr>
      <vt:lpstr>My Goals: Hybrid Classification</vt:lpstr>
      <vt:lpstr>Probabilistic Soft Logic: Rules</vt:lpstr>
      <vt:lpstr>Sherloc</vt:lpstr>
      <vt:lpstr>PowerPoint Presentation</vt:lpstr>
      <vt:lpstr>Mode of Inheritance</vt:lpstr>
      <vt:lpstr>Data Quality</vt:lpstr>
      <vt:lpstr>Hybrid Classification</vt:lpstr>
      <vt:lpstr>PSL Rules</vt:lpstr>
      <vt:lpstr>Rules</vt:lpstr>
      <vt:lpstr>First Rules and Results</vt:lpstr>
      <vt:lpstr>Rules (Revised)</vt:lpstr>
      <vt:lpstr>Rules + Results (Revised)</vt:lpstr>
      <vt:lpstr>Future Work</vt:lpstr>
      <vt:lpstr>Acknowledgements</vt:lpstr>
      <vt:lpstr>References</vt:lpstr>
      <vt:lpstr>Hybrid Classification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to classifying genetic variants</dc:title>
  <dc:creator>Microsoft Office User</dc:creator>
  <cp:lastModifiedBy>Microsoft Office User</cp:lastModifiedBy>
  <cp:revision>398</cp:revision>
  <cp:lastPrinted>2018-04-10T12:19:28Z</cp:lastPrinted>
  <dcterms:created xsi:type="dcterms:W3CDTF">2018-03-31T19:18:01Z</dcterms:created>
  <dcterms:modified xsi:type="dcterms:W3CDTF">2018-05-21T13:09:25Z</dcterms:modified>
</cp:coreProperties>
</file>